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5"/>
  </p:notesMasterIdLst>
  <p:sldIdLst>
    <p:sldId id="377" r:id="rId3"/>
    <p:sldId id="718" r:id="rId4"/>
    <p:sldId id="379" r:id="rId5"/>
    <p:sldId id="378" r:id="rId6"/>
    <p:sldId id="380" r:id="rId7"/>
    <p:sldId id="721" r:id="rId8"/>
    <p:sldId id="381" r:id="rId9"/>
    <p:sldId id="383" r:id="rId10"/>
    <p:sldId id="384" r:id="rId11"/>
    <p:sldId id="382" r:id="rId12"/>
    <p:sldId id="385" r:id="rId13"/>
    <p:sldId id="386" r:id="rId14"/>
    <p:sldId id="387" r:id="rId15"/>
    <p:sldId id="388" r:id="rId16"/>
    <p:sldId id="390" r:id="rId17"/>
    <p:sldId id="389" r:id="rId18"/>
    <p:sldId id="393" r:id="rId19"/>
    <p:sldId id="392" r:id="rId20"/>
    <p:sldId id="720" r:id="rId21"/>
    <p:sldId id="719" r:id="rId22"/>
    <p:sldId id="722" r:id="rId23"/>
    <p:sldId id="72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0"/>
    <p:restoredTop sz="94655"/>
  </p:normalViewPr>
  <p:slideViewPr>
    <p:cSldViewPr snapToGrid="0" snapToObjects="1">
      <p:cViewPr varScale="1">
        <p:scale>
          <a:sx n="84" d="100"/>
          <a:sy n="84" d="100"/>
        </p:scale>
        <p:origin x="552" y="82"/>
      </p:cViewPr>
      <p:guideLst/>
    </p:cSldViewPr>
  </p:slideViewPr>
  <p:notesTextViewPr>
    <p:cViewPr>
      <p:scale>
        <a:sx n="1" d="1"/>
        <a:sy n="1" d="1"/>
      </p:scale>
      <p:origin x="0" y="0"/>
    </p:cViewPr>
  </p:notesTextViewPr>
  <p:notesViewPr>
    <p:cSldViewPr snapToGrid="0" snapToObjects="1">
      <p:cViewPr varScale="1">
        <p:scale>
          <a:sx n="85" d="100"/>
          <a:sy n="85" d="100"/>
        </p:scale>
        <p:origin x="363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CAA8D-3CF1-F445-A4D0-A877F8594341}"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2D3EF-E541-5744-9AEB-A474B0091968}" type="slidenum">
              <a:rPr lang="en-US" smtClean="0"/>
              <a:t>‹#›</a:t>
            </a:fld>
            <a:endParaRPr lang="en-US"/>
          </a:p>
        </p:txBody>
      </p:sp>
    </p:spTree>
    <p:extLst>
      <p:ext uri="{BB962C8B-B14F-4D97-AF65-F5344CB8AC3E}">
        <p14:creationId xmlns:p14="http://schemas.microsoft.com/office/powerpoint/2010/main" val="119700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will help support common language and visit….and highlight where key stakeholders may or may not all have access to why we are doing what we are doing and where we are on our journey</a:t>
            </a:r>
          </a:p>
        </p:txBody>
      </p:sp>
      <p:sp>
        <p:nvSpPr>
          <p:cNvPr id="4" name="Slide Number Placeholder 3"/>
          <p:cNvSpPr>
            <a:spLocks noGrp="1"/>
          </p:cNvSpPr>
          <p:nvPr>
            <p:ph type="sldNum" sz="quarter" idx="5"/>
          </p:nvPr>
        </p:nvSpPr>
        <p:spPr/>
        <p:txBody>
          <a:bodyPr/>
          <a:lstStyle/>
          <a:p>
            <a:fld id="{3AE2D3EF-E541-5744-9AEB-A474B0091968}" type="slidenum">
              <a:rPr lang="en-US" smtClean="0"/>
              <a:t>4</a:t>
            </a:fld>
            <a:endParaRPr lang="en-US"/>
          </a:p>
        </p:txBody>
      </p:sp>
    </p:spTree>
    <p:extLst>
      <p:ext uri="{BB962C8B-B14F-4D97-AF65-F5344CB8AC3E}">
        <p14:creationId xmlns:p14="http://schemas.microsoft.com/office/powerpoint/2010/main" val="2510376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8597" y="1122363"/>
            <a:ext cx="9934113"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88597" y="3602038"/>
            <a:ext cx="993411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775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23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1948"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61964" y="365125"/>
            <a:ext cx="718758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90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2015231" y="1825625"/>
            <a:ext cx="9907479" cy="40780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7907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1988597" y="1122363"/>
            <a:ext cx="9934113"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rgbClr val="5E94CA"/>
              </a:buClr>
              <a:buSzPts val="6000"/>
              <a:buFont typeface="Calibri"/>
              <a:buNone/>
              <a:defRPr sz="60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Shape 32"/>
          <p:cNvSpPr txBox="1">
            <a:spLocks noGrp="1"/>
          </p:cNvSpPr>
          <p:nvPr>
            <p:ph type="subTitle" idx="1"/>
          </p:nvPr>
        </p:nvSpPr>
        <p:spPr>
          <a:xfrm>
            <a:off x="1988597" y="3602038"/>
            <a:ext cx="9934113"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08425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1988597" y="1709738"/>
            <a:ext cx="9934113"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5E94CA"/>
              </a:buClr>
              <a:buSzPts val="6000"/>
              <a:buFont typeface="Calibri"/>
              <a:buNone/>
              <a:defRPr sz="60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1988597" y="4589463"/>
            <a:ext cx="9934113"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57343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Shape 53"/>
          <p:cNvSpPr txBox="1">
            <a:spLocks noGrp="1"/>
          </p:cNvSpPr>
          <p:nvPr>
            <p:ph type="body" idx="1"/>
          </p:nvPr>
        </p:nvSpPr>
        <p:spPr>
          <a:xfrm>
            <a:off x="2015230" y="1825625"/>
            <a:ext cx="4785065" cy="423782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2"/>
          </p:nvPr>
        </p:nvSpPr>
        <p:spPr>
          <a:xfrm>
            <a:off x="7140398" y="1825625"/>
            <a:ext cx="4782312" cy="423782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36549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997476" y="365125"/>
            <a:ext cx="9925235"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Shape 57"/>
          <p:cNvSpPr txBox="1">
            <a:spLocks noGrp="1"/>
          </p:cNvSpPr>
          <p:nvPr>
            <p:ph type="body" idx="1"/>
          </p:nvPr>
        </p:nvSpPr>
        <p:spPr>
          <a:xfrm>
            <a:off x="1997476" y="1681163"/>
            <a:ext cx="478231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1997475" y="2505075"/>
            <a:ext cx="4782312" cy="357612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3"/>
          </p:nvPr>
        </p:nvSpPr>
        <p:spPr>
          <a:xfrm>
            <a:off x="7140399" y="1681163"/>
            <a:ext cx="478231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4"/>
          </p:nvPr>
        </p:nvSpPr>
        <p:spPr>
          <a:xfrm>
            <a:off x="7140399" y="2505075"/>
            <a:ext cx="4782312" cy="357612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25896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02051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5E94CA"/>
              </a:buClr>
              <a:buSzPts val="3200"/>
              <a:buFont typeface="Calibri"/>
              <a:buNone/>
              <a:defRPr sz="32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Shape 63"/>
          <p:cNvSpPr>
            <a:spLocks noGrp="1"/>
          </p:cNvSpPr>
          <p:nvPr>
            <p:ph type="pic" idx="2"/>
          </p:nvPr>
        </p:nvSpPr>
        <p:spPr>
          <a:xfrm>
            <a:off x="6363918" y="987425"/>
            <a:ext cx="553216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202051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16903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txBox="1">
            <a:spLocks noGrp="1"/>
          </p:cNvSpPr>
          <p:nvPr>
            <p:ph type="body" idx="1"/>
          </p:nvPr>
        </p:nvSpPr>
        <p:spPr>
          <a:xfrm rot="5400000">
            <a:off x="4929958" y="-1089102"/>
            <a:ext cx="4078025" cy="990747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66975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rot="5400000">
            <a:off x="7710479"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rot="5400000">
            <a:off x="2649836" y="-322747"/>
            <a:ext cx="5811838" cy="718758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44774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4736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F2EE-0646-411C-8839-93034F79EC1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74D25D-AC13-418B-BC2E-93BF2133716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E5DB3F-D706-4F5F-A80A-182BC23C3BD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41489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BF829E7C-3801-4DD7-B559-4AF6EF822384}" type="datetimeFigureOut">
              <a:rPr lang="en-US" smtClean="0"/>
              <a:pPr/>
              <a:t>9/16/2019</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FFF1E84-3627-44F6-984D-2F64EC6067DA}" type="slidenum">
              <a:rPr lang="en-US" smtClean="0"/>
              <a:pPr/>
              <a:t>‹#›</a:t>
            </a:fld>
            <a:endParaRPr lang="en-US"/>
          </a:p>
        </p:txBody>
      </p:sp>
    </p:spTree>
    <p:extLst>
      <p:ext uri="{BB962C8B-B14F-4D97-AF65-F5344CB8AC3E}">
        <p14:creationId xmlns:p14="http://schemas.microsoft.com/office/powerpoint/2010/main" val="2479040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404F-1163-47D5-984D-A6AE4D4242E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5781DD-59C1-4023-93EB-B7C2690DF3E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C6FB6F-8F28-49E1-8DDF-9759012FDB5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16598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4305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8597" y="1709738"/>
            <a:ext cx="9934113"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8597" y="4589463"/>
            <a:ext cx="993411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354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5230" y="1825625"/>
            <a:ext cx="4785065"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40398" y="1825625"/>
            <a:ext cx="4782312"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33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97476" y="365125"/>
            <a:ext cx="9925235" cy="1325563"/>
          </a:xfrm>
        </p:spPr>
        <p:txBody>
          <a:bodyPr/>
          <a:lstStyle/>
          <a:p>
            <a:r>
              <a:rPr lang="en-US"/>
              <a:t>Click to edit Master title style</a:t>
            </a:r>
          </a:p>
        </p:txBody>
      </p:sp>
      <p:sp>
        <p:nvSpPr>
          <p:cNvPr id="3" name="Text Placeholder 2"/>
          <p:cNvSpPr>
            <a:spLocks noGrp="1"/>
          </p:cNvSpPr>
          <p:nvPr>
            <p:ph type="body" idx="1"/>
          </p:nvPr>
        </p:nvSpPr>
        <p:spPr>
          <a:xfrm>
            <a:off x="1997476"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97475"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40399"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40399"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366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591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327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939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372796" y="987425"/>
            <a:ext cx="553215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293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51079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051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6363918" y="987425"/>
            <a:ext cx="55321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02051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53658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0000">
              <a:schemeClr val="accent1">
                <a:lumMod val="45000"/>
                <a:lumOff val="55000"/>
                <a:alpha val="50000"/>
              </a:schemeClr>
            </a:gs>
            <a:gs pos="90000">
              <a:srgbClr val="FBB040">
                <a:alpha val="55000"/>
              </a:srgbClr>
            </a:gs>
            <a:gs pos="100000">
              <a:srgbClr val="FBB04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TextBox 9"/>
          <p:cNvSpPr txBox="1"/>
          <p:nvPr userDrawn="1"/>
        </p:nvSpPr>
        <p:spPr>
          <a:xfrm>
            <a:off x="1" y="6493155"/>
            <a:ext cx="12192000" cy="276999"/>
          </a:xfrm>
          <a:prstGeom prst="rect">
            <a:avLst/>
          </a:prstGeom>
          <a:noFill/>
        </p:spPr>
        <p:txBody>
          <a:bodyPr wrap="square" rtlCol="0">
            <a:spAutoFit/>
          </a:bodyPr>
          <a:lstStyle/>
          <a:p>
            <a:pPr algn="ctr"/>
            <a:r>
              <a:rPr lang="en-US" sz="1200" b="0" i="1" dirty="0">
                <a:latin typeface="+mj-lt"/>
              </a:rPr>
              <a:t>Using ESSA to Redesign</a:t>
            </a:r>
            <a:r>
              <a:rPr lang="en-US" sz="1200" b="0" i="1" baseline="0" dirty="0">
                <a:latin typeface="+mj-lt"/>
              </a:rPr>
              <a:t> High Schools to Support Their Communities in the 21</a:t>
            </a:r>
            <a:r>
              <a:rPr lang="en-US" sz="1200" b="0" i="1" baseline="30000" dirty="0">
                <a:latin typeface="+mj-lt"/>
              </a:rPr>
              <a:t>st</a:t>
            </a:r>
            <a:r>
              <a:rPr lang="en-US" sz="1200" b="0" i="1" baseline="0" dirty="0">
                <a:latin typeface="+mj-lt"/>
              </a:rPr>
              <a:t> Century</a:t>
            </a:r>
            <a:r>
              <a:rPr lang="en-US" sz="1200" b="0" i="1" dirty="0">
                <a:latin typeface="+mj-lt"/>
              </a:rPr>
              <a:t> </a:t>
            </a:r>
          </a:p>
        </p:txBody>
      </p:sp>
      <p:sp>
        <p:nvSpPr>
          <p:cNvPr id="2" name="Title Placeholder 1"/>
          <p:cNvSpPr>
            <a:spLocks noGrp="1"/>
          </p:cNvSpPr>
          <p:nvPr>
            <p:ph type="title"/>
          </p:nvPr>
        </p:nvSpPr>
        <p:spPr>
          <a:xfrm>
            <a:off x="2015231" y="365125"/>
            <a:ext cx="990747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15231" y="1825625"/>
            <a:ext cx="9907479" cy="4078025"/>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5287" y="118585"/>
            <a:ext cx="1303574" cy="1292965"/>
          </a:xfrm>
          <a:prstGeom prst="rect">
            <a:avLst/>
          </a:prstGeom>
        </p:spPr>
      </p:pic>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5433" y="6566027"/>
            <a:ext cx="1756975" cy="197284"/>
          </a:xfrm>
          <a:prstGeom prst="rect">
            <a:avLst/>
          </a:prstGeom>
        </p:spPr>
      </p:pic>
    </p:spTree>
    <p:extLst>
      <p:ext uri="{BB962C8B-B14F-4D97-AF65-F5344CB8AC3E}">
        <p14:creationId xmlns:p14="http://schemas.microsoft.com/office/powerpoint/2010/main" val="1492816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rgbClr val="5E94C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6F9FC"/>
            </a:gs>
            <a:gs pos="80000">
              <a:srgbClr val="B3D1EC">
                <a:alpha val="49803"/>
              </a:srgbClr>
            </a:gs>
            <a:gs pos="90000">
              <a:srgbClr val="FBB040">
                <a:alpha val="54901"/>
              </a:srgbClr>
            </a:gs>
            <a:gs pos="100000">
              <a:srgbClr val="FBB040"/>
            </a:gs>
          </a:gsLst>
          <a:path path="circle">
            <a:fillToRect l="100000" t="100000"/>
          </a:path>
          <a:tileRect r="-100000" b="-100000"/>
        </a:gradFill>
        <a:effectLst/>
      </p:bgPr>
    </p:bg>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2" name="Shape 22"/>
          <p:cNvSpPr txBox="1">
            <a:spLocks noGrp="1"/>
          </p:cNvSpPr>
          <p:nvPr>
            <p:ph type="body" idx="1"/>
          </p:nvPr>
        </p:nvSpPr>
        <p:spPr>
          <a:xfrm>
            <a:off x="2015231" y="1825625"/>
            <a:ext cx="9907479" cy="40780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23" name="Shape 23"/>
          <p:cNvPicPr preferRelativeResize="0"/>
          <p:nvPr/>
        </p:nvPicPr>
        <p:blipFill rotWithShape="1">
          <a:blip r:embed="rId14">
            <a:alphaModFix/>
          </a:blip>
          <a:srcRect/>
          <a:stretch/>
        </p:blipFill>
        <p:spPr>
          <a:xfrm>
            <a:off x="115287" y="118585"/>
            <a:ext cx="1303574" cy="1292965"/>
          </a:xfrm>
          <a:prstGeom prst="rect">
            <a:avLst/>
          </a:prstGeom>
          <a:noFill/>
          <a:ln>
            <a:noFill/>
          </a:ln>
        </p:spPr>
      </p:pic>
      <p:pic>
        <p:nvPicPr>
          <p:cNvPr id="26" name="Shape 26"/>
          <p:cNvPicPr preferRelativeResize="0"/>
          <p:nvPr/>
        </p:nvPicPr>
        <p:blipFill rotWithShape="1">
          <a:blip r:embed="rId14">
            <a:alphaModFix/>
          </a:blip>
          <a:srcRect/>
          <a:stretch/>
        </p:blipFill>
        <p:spPr>
          <a:xfrm>
            <a:off x="115287" y="118585"/>
            <a:ext cx="1303574" cy="1292965"/>
          </a:xfrm>
          <a:prstGeom prst="rect">
            <a:avLst/>
          </a:prstGeom>
          <a:noFill/>
          <a:ln>
            <a:noFill/>
          </a:ln>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433" y="6566027"/>
            <a:ext cx="1756975" cy="197284"/>
          </a:xfrm>
          <a:prstGeom prst="rect">
            <a:avLst/>
          </a:prstGeom>
        </p:spPr>
      </p:pic>
      <p:sp>
        <p:nvSpPr>
          <p:cNvPr id="9" name="TextBox 8"/>
          <p:cNvSpPr txBox="1"/>
          <p:nvPr userDrawn="1"/>
        </p:nvSpPr>
        <p:spPr>
          <a:xfrm>
            <a:off x="1" y="6493155"/>
            <a:ext cx="12192000" cy="276999"/>
          </a:xfrm>
          <a:prstGeom prst="rect">
            <a:avLst/>
          </a:prstGeom>
          <a:noFill/>
        </p:spPr>
        <p:txBody>
          <a:bodyPr wrap="square" rtlCol="0">
            <a:spAutoFit/>
          </a:bodyPr>
          <a:lstStyle/>
          <a:p>
            <a:pPr algn="ctr"/>
            <a:r>
              <a:rPr lang="en-US" sz="1200" b="0" i="1" dirty="0">
                <a:latin typeface="Calibri Light" panose="020F0302020204030204" pitchFamily="34" charset="0"/>
                <a:cs typeface="Calibri Light" panose="020F0302020204030204" pitchFamily="34" charset="0"/>
              </a:rPr>
              <a:t>Using ESSA to Redesign</a:t>
            </a:r>
            <a:r>
              <a:rPr lang="en-US" sz="1200" b="0" i="1" baseline="0" dirty="0">
                <a:latin typeface="Calibri Light" panose="020F0302020204030204" pitchFamily="34" charset="0"/>
                <a:cs typeface="Calibri Light" panose="020F0302020204030204" pitchFamily="34" charset="0"/>
              </a:rPr>
              <a:t> High Schools to Support Their Communities in the 21</a:t>
            </a:r>
            <a:r>
              <a:rPr lang="en-US" sz="1200" b="0" i="1" baseline="30000" dirty="0">
                <a:latin typeface="Calibri Light" panose="020F0302020204030204" pitchFamily="34" charset="0"/>
                <a:cs typeface="Calibri Light" panose="020F0302020204030204" pitchFamily="34" charset="0"/>
              </a:rPr>
              <a:t>st</a:t>
            </a:r>
            <a:r>
              <a:rPr lang="en-US" sz="1200" b="0" i="1" baseline="0" dirty="0">
                <a:latin typeface="Calibri Light" panose="020F0302020204030204" pitchFamily="34" charset="0"/>
                <a:cs typeface="Calibri Light" panose="020F0302020204030204" pitchFamily="34" charset="0"/>
              </a:rPr>
              <a:t> Century</a:t>
            </a:r>
            <a:r>
              <a:rPr lang="en-US" sz="1200" b="0" i="1" dirty="0">
                <a:latin typeface="Calibri Light" panose="020F0302020204030204" pitchFamily="34" charset="0"/>
                <a:cs typeface="Calibri Light" panose="020F0302020204030204" pitchFamily="34" charset="0"/>
              </a:rPr>
              <a:t> </a:t>
            </a:r>
          </a:p>
        </p:txBody>
      </p:sp>
      <p:pic>
        <p:nvPicPr>
          <p:cNvPr id="2" name="Picture 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203879" y="6088031"/>
            <a:ext cx="822080" cy="675280"/>
          </a:xfrm>
          <a:prstGeom prst="rect">
            <a:avLst/>
          </a:prstGeom>
        </p:spPr>
      </p:pic>
    </p:spTree>
    <p:extLst>
      <p:ext uri="{BB962C8B-B14F-4D97-AF65-F5344CB8AC3E}">
        <p14:creationId xmlns:p14="http://schemas.microsoft.com/office/powerpoint/2010/main" val="209473245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12.xml"/><Relationship Id="rId4" Type="http://schemas.openxmlformats.org/officeDocument/2006/relationships/image" Target="../media/image1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2416" y="1587876"/>
            <a:ext cx="6592823" cy="2387600"/>
          </a:xfrm>
        </p:spPr>
        <p:txBody>
          <a:bodyPr>
            <a:normAutofit fontScale="90000"/>
          </a:bodyPr>
          <a:lstStyle/>
          <a:p>
            <a:r>
              <a:rPr lang="en-US" sz="4400" dirty="0">
                <a:latin typeface="Calibri Light" panose="020F0302020204030204" pitchFamily="34" charset="0"/>
                <a:cs typeface="Calibri Light" panose="020F0302020204030204" pitchFamily="34" charset="0"/>
              </a:rPr>
              <a:t>New Mexico High School Redesign Teams </a:t>
            </a:r>
            <a:br>
              <a:rPr lang="en-US" sz="4400" dirty="0">
                <a:latin typeface="Calibri Light" panose="020F0302020204030204" pitchFamily="34" charset="0"/>
                <a:cs typeface="Calibri Light" panose="020F0302020204030204" pitchFamily="34" charset="0"/>
              </a:rPr>
            </a:br>
            <a:r>
              <a:rPr lang="en-US" sz="4400" dirty="0">
                <a:latin typeface="Calibri Light" panose="020F0302020204030204" pitchFamily="34" charset="0"/>
                <a:cs typeface="Calibri Light" panose="020F0302020204030204" pitchFamily="34" charset="0"/>
              </a:rPr>
              <a:t>The Founders </a:t>
            </a:r>
            <a:br>
              <a:rPr lang="en-US" sz="4400" dirty="0">
                <a:latin typeface="Calibri Light" panose="020F0302020204030204" pitchFamily="34" charset="0"/>
                <a:cs typeface="Calibri Light" panose="020F0302020204030204" pitchFamily="34" charset="0"/>
              </a:rPr>
            </a:br>
            <a:r>
              <a:rPr lang="en-US" sz="4400" dirty="0">
                <a:latin typeface="Calibri Light" panose="020F0302020204030204" pitchFamily="34" charset="0"/>
                <a:cs typeface="Calibri Light" panose="020F0302020204030204" pitchFamily="34" charset="0"/>
              </a:rPr>
              <a:t> Cross State High School Collaborative</a:t>
            </a:r>
          </a:p>
        </p:txBody>
      </p:sp>
      <p:sp>
        <p:nvSpPr>
          <p:cNvPr id="3" name="Subtitle 2"/>
          <p:cNvSpPr>
            <a:spLocks noGrp="1"/>
          </p:cNvSpPr>
          <p:nvPr>
            <p:ph type="subTitle" idx="1"/>
          </p:nvPr>
        </p:nvSpPr>
        <p:spPr>
          <a:xfrm>
            <a:off x="1042416" y="4250431"/>
            <a:ext cx="6592823" cy="1655762"/>
          </a:xfrm>
        </p:spPr>
        <p:txBody>
          <a:bodyPr/>
          <a:lstStyle/>
          <a:p>
            <a:r>
              <a:rPr lang="en-US" dirty="0"/>
              <a:t>September 24 , 2019</a:t>
            </a:r>
          </a:p>
          <a:p>
            <a:r>
              <a:rPr lang="en-US" dirty="0"/>
              <a:t>Everyone Graduates Center</a:t>
            </a:r>
          </a:p>
          <a:p>
            <a:r>
              <a:rPr lang="en-US" dirty="0"/>
              <a:t>Johns Hopkins University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061" y="5906193"/>
            <a:ext cx="2506579" cy="811266"/>
          </a:xfrm>
          <a:prstGeom prst="rect">
            <a:avLst/>
          </a:prstGeom>
        </p:spPr>
      </p:pic>
      <p:pic>
        <p:nvPicPr>
          <p:cNvPr id="7" name="Picture 6">
            <a:extLst>
              <a:ext uri="{FF2B5EF4-FFF2-40B4-BE49-F238E27FC236}">
                <a16:creationId xmlns:a16="http://schemas.microsoft.com/office/drawing/2014/main" id="{BD6CEE8B-0D81-4144-A16A-A7E65D2F4B28}"/>
              </a:ext>
            </a:extLst>
          </p:cNvPr>
          <p:cNvPicPr>
            <a:picLocks noChangeAspect="1"/>
          </p:cNvPicPr>
          <p:nvPr/>
        </p:nvPicPr>
        <p:blipFill rotWithShape="1">
          <a:blip r:embed="rId3"/>
          <a:srcRect l="10776" t="5571" r="9204" b="12942"/>
          <a:stretch/>
        </p:blipFill>
        <p:spPr>
          <a:xfrm>
            <a:off x="7966731" y="1509692"/>
            <a:ext cx="3627861" cy="2989156"/>
          </a:xfrm>
          <a:prstGeom prst="rect">
            <a:avLst/>
          </a:prstGeom>
        </p:spPr>
      </p:pic>
    </p:spTree>
    <p:extLst>
      <p:ext uri="{BB962C8B-B14F-4D97-AF65-F5344CB8AC3E}">
        <p14:creationId xmlns:p14="http://schemas.microsoft.com/office/powerpoint/2010/main" val="282634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9018BA-BEC9-FF49-83EC-7EC4C89CEACA}"/>
              </a:ext>
            </a:extLst>
          </p:cNvPr>
          <p:cNvPicPr>
            <a:picLocks noChangeAspect="1"/>
          </p:cNvPicPr>
          <p:nvPr/>
        </p:nvPicPr>
        <p:blipFill>
          <a:blip r:embed="rId2"/>
          <a:stretch>
            <a:fillRect/>
          </a:stretch>
        </p:blipFill>
        <p:spPr>
          <a:xfrm>
            <a:off x="1433371" y="0"/>
            <a:ext cx="10646058" cy="6858000"/>
          </a:xfrm>
          <a:prstGeom prst="rect">
            <a:avLst/>
          </a:prstGeom>
        </p:spPr>
      </p:pic>
    </p:spTree>
    <p:extLst>
      <p:ext uri="{BB962C8B-B14F-4D97-AF65-F5344CB8AC3E}">
        <p14:creationId xmlns:p14="http://schemas.microsoft.com/office/powerpoint/2010/main" val="697883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DE89-A596-F143-B876-0B119D383C73}"/>
              </a:ext>
            </a:extLst>
          </p:cNvPr>
          <p:cNvSpPr>
            <a:spLocks noGrp="1"/>
          </p:cNvSpPr>
          <p:nvPr>
            <p:ph type="ctrTitle"/>
          </p:nvPr>
        </p:nvSpPr>
        <p:spPr/>
        <p:txBody>
          <a:bodyPr>
            <a:normAutofit fontScale="90000"/>
          </a:bodyPr>
          <a:lstStyle/>
          <a:p>
            <a:r>
              <a:rPr lang="en-US" dirty="0"/>
              <a:t>Step 2:  Review the performance strategies listed individually.</a:t>
            </a:r>
          </a:p>
        </p:txBody>
      </p:sp>
      <p:sp>
        <p:nvSpPr>
          <p:cNvPr id="3" name="Subtitle 2">
            <a:extLst>
              <a:ext uri="{FF2B5EF4-FFF2-40B4-BE49-F238E27FC236}">
                <a16:creationId xmlns:a16="http://schemas.microsoft.com/office/drawing/2014/main" id="{86A1461D-B5EC-4C4A-B2E0-73C18D6F08CC}"/>
              </a:ext>
            </a:extLst>
          </p:cNvPr>
          <p:cNvSpPr>
            <a:spLocks noGrp="1"/>
          </p:cNvSpPr>
          <p:nvPr>
            <p:ph type="subTitle" idx="1"/>
          </p:nvPr>
        </p:nvSpPr>
        <p:spPr/>
        <p:txBody>
          <a:bodyPr/>
          <a:lstStyle/>
          <a:p>
            <a:r>
              <a:rPr lang="en-US" dirty="0"/>
              <a:t>Then as a team note strategies in place at your high school from this dimension.</a:t>
            </a:r>
          </a:p>
        </p:txBody>
      </p:sp>
    </p:spTree>
    <p:extLst>
      <p:ext uri="{BB962C8B-B14F-4D97-AF65-F5344CB8AC3E}">
        <p14:creationId xmlns:p14="http://schemas.microsoft.com/office/powerpoint/2010/main" val="4271934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A3AC6E-08A4-9447-803E-52753AB2D0DA}"/>
              </a:ext>
            </a:extLst>
          </p:cNvPr>
          <p:cNvPicPr>
            <a:picLocks noChangeAspect="1"/>
          </p:cNvPicPr>
          <p:nvPr/>
        </p:nvPicPr>
        <p:blipFill>
          <a:blip r:embed="rId2"/>
          <a:stretch>
            <a:fillRect/>
          </a:stretch>
        </p:blipFill>
        <p:spPr>
          <a:xfrm>
            <a:off x="3084746" y="0"/>
            <a:ext cx="6022508" cy="6858000"/>
          </a:xfrm>
          <a:prstGeom prst="rect">
            <a:avLst/>
          </a:prstGeom>
        </p:spPr>
      </p:pic>
    </p:spTree>
    <p:extLst>
      <p:ext uri="{BB962C8B-B14F-4D97-AF65-F5344CB8AC3E}">
        <p14:creationId xmlns:p14="http://schemas.microsoft.com/office/powerpoint/2010/main" val="2190769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FF53-C115-AA47-B661-8CE0CA2406D8}"/>
              </a:ext>
            </a:extLst>
          </p:cNvPr>
          <p:cNvSpPr>
            <a:spLocks noGrp="1"/>
          </p:cNvSpPr>
          <p:nvPr>
            <p:ph type="ctrTitle"/>
          </p:nvPr>
        </p:nvSpPr>
        <p:spPr/>
        <p:txBody>
          <a:bodyPr/>
          <a:lstStyle/>
          <a:p>
            <a:r>
              <a:rPr lang="en-US" dirty="0"/>
              <a:t>Step 3:  Review the list of sample evidence.</a:t>
            </a:r>
          </a:p>
        </p:txBody>
      </p:sp>
      <p:sp>
        <p:nvSpPr>
          <p:cNvPr id="3" name="Subtitle 2">
            <a:extLst>
              <a:ext uri="{FF2B5EF4-FFF2-40B4-BE49-F238E27FC236}">
                <a16:creationId xmlns:a16="http://schemas.microsoft.com/office/drawing/2014/main" id="{3953FC72-787C-B545-BDDE-CB22429ECBF9}"/>
              </a:ext>
            </a:extLst>
          </p:cNvPr>
          <p:cNvSpPr>
            <a:spLocks noGrp="1"/>
          </p:cNvSpPr>
          <p:nvPr>
            <p:ph type="subTitle" idx="1"/>
          </p:nvPr>
        </p:nvSpPr>
        <p:spPr/>
        <p:txBody>
          <a:bodyPr/>
          <a:lstStyle/>
          <a:p>
            <a:r>
              <a:rPr lang="en-US" dirty="0"/>
              <a:t>How are the strategies you have in place impacting students? What might you consider collecting or reviewing?</a:t>
            </a:r>
          </a:p>
        </p:txBody>
      </p:sp>
    </p:spTree>
    <p:extLst>
      <p:ext uri="{BB962C8B-B14F-4D97-AF65-F5344CB8AC3E}">
        <p14:creationId xmlns:p14="http://schemas.microsoft.com/office/powerpoint/2010/main" val="1733969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45536-265A-C842-9772-A72AD2EC903D}"/>
              </a:ext>
            </a:extLst>
          </p:cNvPr>
          <p:cNvPicPr>
            <a:picLocks noChangeAspect="1"/>
          </p:cNvPicPr>
          <p:nvPr/>
        </p:nvPicPr>
        <p:blipFill>
          <a:blip r:embed="rId2"/>
          <a:stretch>
            <a:fillRect/>
          </a:stretch>
        </p:blipFill>
        <p:spPr>
          <a:xfrm>
            <a:off x="4186353" y="0"/>
            <a:ext cx="3624147" cy="6507592"/>
          </a:xfrm>
          <a:prstGeom prst="rect">
            <a:avLst/>
          </a:prstGeom>
        </p:spPr>
      </p:pic>
    </p:spTree>
    <p:extLst>
      <p:ext uri="{BB962C8B-B14F-4D97-AF65-F5344CB8AC3E}">
        <p14:creationId xmlns:p14="http://schemas.microsoft.com/office/powerpoint/2010/main" val="2220896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843F-A3A8-CD49-A1FF-BDC9CC83B974}"/>
              </a:ext>
            </a:extLst>
          </p:cNvPr>
          <p:cNvSpPr>
            <a:spLocks noGrp="1"/>
          </p:cNvSpPr>
          <p:nvPr>
            <p:ph type="ctrTitle"/>
          </p:nvPr>
        </p:nvSpPr>
        <p:spPr/>
        <p:txBody>
          <a:bodyPr/>
          <a:lstStyle/>
          <a:p>
            <a:r>
              <a:rPr lang="en-US" dirty="0"/>
              <a:t>Step 4: Score your school.</a:t>
            </a:r>
          </a:p>
        </p:txBody>
      </p:sp>
      <p:sp>
        <p:nvSpPr>
          <p:cNvPr id="3" name="Subtitle 2">
            <a:extLst>
              <a:ext uri="{FF2B5EF4-FFF2-40B4-BE49-F238E27FC236}">
                <a16:creationId xmlns:a16="http://schemas.microsoft.com/office/drawing/2014/main" id="{1279D02B-730F-6D4A-B54D-4A924306B8D3}"/>
              </a:ext>
            </a:extLst>
          </p:cNvPr>
          <p:cNvSpPr>
            <a:spLocks noGrp="1"/>
          </p:cNvSpPr>
          <p:nvPr>
            <p:ph type="subTitle" idx="1"/>
          </p:nvPr>
        </p:nvSpPr>
        <p:spPr/>
        <p:txBody>
          <a:bodyPr/>
          <a:lstStyle/>
          <a:p>
            <a:r>
              <a:rPr lang="en-US" dirty="0"/>
              <a:t>The score should reflect consensus based on honest, frank discussion.</a:t>
            </a:r>
          </a:p>
        </p:txBody>
      </p:sp>
    </p:spTree>
    <p:extLst>
      <p:ext uri="{BB962C8B-B14F-4D97-AF65-F5344CB8AC3E}">
        <p14:creationId xmlns:p14="http://schemas.microsoft.com/office/powerpoint/2010/main" val="3714289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1FD800-E103-F44E-9FAC-0B9AE893485C}"/>
              </a:ext>
            </a:extLst>
          </p:cNvPr>
          <p:cNvPicPr>
            <a:picLocks noChangeAspect="1"/>
          </p:cNvPicPr>
          <p:nvPr/>
        </p:nvPicPr>
        <p:blipFill>
          <a:blip r:embed="rId2"/>
          <a:stretch>
            <a:fillRect/>
          </a:stretch>
        </p:blipFill>
        <p:spPr>
          <a:xfrm>
            <a:off x="0" y="2331619"/>
            <a:ext cx="12192000" cy="2194761"/>
          </a:xfrm>
          <a:prstGeom prst="rect">
            <a:avLst/>
          </a:prstGeom>
        </p:spPr>
      </p:pic>
    </p:spTree>
    <p:extLst>
      <p:ext uri="{BB962C8B-B14F-4D97-AF65-F5344CB8AC3E}">
        <p14:creationId xmlns:p14="http://schemas.microsoft.com/office/powerpoint/2010/main" val="3402187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0E19F-FCB5-9040-97C3-1D993B91A420}"/>
              </a:ext>
            </a:extLst>
          </p:cNvPr>
          <p:cNvSpPr>
            <a:spLocks noGrp="1"/>
          </p:cNvSpPr>
          <p:nvPr>
            <p:ph type="title"/>
          </p:nvPr>
        </p:nvSpPr>
        <p:spPr/>
        <p:txBody>
          <a:bodyPr/>
          <a:lstStyle/>
          <a:p>
            <a:r>
              <a:rPr lang="en-US" dirty="0"/>
              <a:t>How might a similar process be useful to monitor growth?</a:t>
            </a:r>
          </a:p>
        </p:txBody>
      </p:sp>
      <p:sp>
        <p:nvSpPr>
          <p:cNvPr id="3" name="Content Placeholder 2">
            <a:extLst>
              <a:ext uri="{FF2B5EF4-FFF2-40B4-BE49-F238E27FC236}">
                <a16:creationId xmlns:a16="http://schemas.microsoft.com/office/drawing/2014/main" id="{CF2E964F-D780-194F-A202-313A6229C2E9}"/>
              </a:ext>
            </a:extLst>
          </p:cNvPr>
          <p:cNvSpPr>
            <a:spLocks noGrp="1"/>
          </p:cNvSpPr>
          <p:nvPr>
            <p:ph idx="1"/>
          </p:nvPr>
        </p:nvSpPr>
        <p:spPr>
          <a:xfrm>
            <a:off x="2015231" y="2282825"/>
            <a:ext cx="9907479" cy="4078025"/>
          </a:xfrm>
        </p:spPr>
        <p:txBody>
          <a:bodyPr/>
          <a:lstStyle/>
          <a:p>
            <a:pPr>
              <a:lnSpc>
                <a:spcPct val="100000"/>
              </a:lnSpc>
              <a:spcAft>
                <a:spcPts val="1200"/>
              </a:spcAft>
            </a:pPr>
            <a:r>
              <a:rPr lang="en-US" dirty="0"/>
              <a:t>What resonated with you about this process?</a:t>
            </a:r>
          </a:p>
          <a:p>
            <a:pPr>
              <a:lnSpc>
                <a:spcPct val="100000"/>
              </a:lnSpc>
              <a:spcAft>
                <a:spcPts val="1200"/>
              </a:spcAft>
            </a:pPr>
            <a:r>
              <a:rPr lang="en-US" dirty="0"/>
              <a:t>Anything you would add, change, delete?</a:t>
            </a:r>
          </a:p>
          <a:p>
            <a:pPr marL="0" indent="0">
              <a:buNone/>
            </a:pPr>
            <a:endParaRPr lang="en-US" dirty="0"/>
          </a:p>
        </p:txBody>
      </p:sp>
    </p:spTree>
    <p:extLst>
      <p:ext uri="{BB962C8B-B14F-4D97-AF65-F5344CB8AC3E}">
        <p14:creationId xmlns:p14="http://schemas.microsoft.com/office/powerpoint/2010/main" val="2013084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00B3-87C8-6C40-9A27-AE7F35EA743E}"/>
              </a:ext>
            </a:extLst>
          </p:cNvPr>
          <p:cNvSpPr>
            <a:spLocks noGrp="1"/>
          </p:cNvSpPr>
          <p:nvPr>
            <p:ph type="title"/>
          </p:nvPr>
        </p:nvSpPr>
        <p:spPr>
          <a:xfrm>
            <a:off x="2015231" y="1978025"/>
            <a:ext cx="9907479" cy="1325563"/>
          </a:xfrm>
        </p:spPr>
        <p:txBody>
          <a:bodyPr>
            <a:noAutofit/>
          </a:bodyPr>
          <a:lstStyle/>
          <a:p>
            <a:pPr>
              <a:lnSpc>
                <a:spcPct val="100000"/>
              </a:lnSpc>
            </a:pPr>
            <a:r>
              <a:rPr lang="en-US" dirty="0"/>
              <a:t>Select one area of focus from your 90 Day Plan that aligns to a component in the Global Best Practice Guide and complete the same process as team.</a:t>
            </a:r>
          </a:p>
        </p:txBody>
      </p:sp>
    </p:spTree>
    <p:extLst>
      <p:ext uri="{BB962C8B-B14F-4D97-AF65-F5344CB8AC3E}">
        <p14:creationId xmlns:p14="http://schemas.microsoft.com/office/powerpoint/2010/main" val="3195807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B60656-BE06-2D4B-BC17-EBB6BB0DB4CF}"/>
              </a:ext>
            </a:extLst>
          </p:cNvPr>
          <p:cNvPicPr>
            <a:picLocks noChangeAspect="1"/>
          </p:cNvPicPr>
          <p:nvPr/>
        </p:nvPicPr>
        <p:blipFill>
          <a:blip r:embed="rId2"/>
          <a:stretch>
            <a:fillRect/>
          </a:stretch>
        </p:blipFill>
        <p:spPr>
          <a:xfrm>
            <a:off x="3348111" y="681111"/>
            <a:ext cx="5289452" cy="5289452"/>
          </a:xfrm>
          <a:prstGeom prst="rect">
            <a:avLst/>
          </a:prstGeom>
        </p:spPr>
      </p:pic>
    </p:spTree>
    <p:extLst>
      <p:ext uri="{BB962C8B-B14F-4D97-AF65-F5344CB8AC3E}">
        <p14:creationId xmlns:p14="http://schemas.microsoft.com/office/powerpoint/2010/main" val="3545476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180836-D786-0A47-89DD-D350BCA3C9AC}"/>
              </a:ext>
            </a:extLst>
          </p:cNvPr>
          <p:cNvPicPr>
            <a:picLocks noChangeAspect="1"/>
          </p:cNvPicPr>
          <p:nvPr/>
        </p:nvPicPr>
        <p:blipFill>
          <a:blip r:embed="rId2"/>
          <a:stretch>
            <a:fillRect/>
          </a:stretch>
        </p:blipFill>
        <p:spPr>
          <a:xfrm>
            <a:off x="0" y="0"/>
            <a:ext cx="11996796" cy="6229106"/>
          </a:xfrm>
          <a:prstGeom prst="rect">
            <a:avLst/>
          </a:prstGeom>
        </p:spPr>
      </p:pic>
      <p:sp>
        <p:nvSpPr>
          <p:cNvPr id="2" name="Title 1">
            <a:extLst>
              <a:ext uri="{FF2B5EF4-FFF2-40B4-BE49-F238E27FC236}">
                <a16:creationId xmlns:a16="http://schemas.microsoft.com/office/drawing/2014/main" id="{D737C8E2-FC3A-CA46-8004-4AF1ECDA7304}"/>
              </a:ext>
            </a:extLst>
          </p:cNvPr>
          <p:cNvSpPr>
            <a:spLocks noGrp="1"/>
          </p:cNvSpPr>
          <p:nvPr>
            <p:ph type="title"/>
          </p:nvPr>
        </p:nvSpPr>
        <p:spPr>
          <a:xfrm>
            <a:off x="2756850" y="209677"/>
            <a:ext cx="6483096" cy="1325563"/>
          </a:xfrm>
        </p:spPr>
        <p:txBody>
          <a:bodyPr/>
          <a:lstStyle/>
          <a:p>
            <a:r>
              <a:rPr lang="en-US" sz="4800" dirty="0">
                <a:solidFill>
                  <a:srgbClr val="FFC000"/>
                </a:solidFill>
              </a:rPr>
              <a:t>Since last we </a:t>
            </a:r>
            <a:r>
              <a:rPr lang="en-US" sz="4800" dirty="0" smtClean="0">
                <a:solidFill>
                  <a:srgbClr val="FFC000"/>
                </a:solidFill>
              </a:rPr>
              <a:t>met…</a:t>
            </a:r>
            <a:br>
              <a:rPr lang="en-US" sz="4800" dirty="0" smtClean="0">
                <a:solidFill>
                  <a:srgbClr val="FFC000"/>
                </a:solidFill>
              </a:rPr>
            </a:br>
            <a:r>
              <a:rPr lang="en-US" sz="4800" dirty="0" smtClean="0">
                <a:solidFill>
                  <a:srgbClr val="FFC000"/>
                </a:solidFill>
              </a:rPr>
              <a:t>highlighting </a:t>
            </a:r>
            <a:r>
              <a:rPr lang="en-US" sz="4800" dirty="0">
                <a:solidFill>
                  <a:srgbClr val="FFC000"/>
                </a:solidFill>
              </a:rPr>
              <a:t>bright spots</a:t>
            </a:r>
          </a:p>
        </p:txBody>
      </p:sp>
      <p:sp>
        <p:nvSpPr>
          <p:cNvPr id="3" name="Text Placeholder 2">
            <a:extLst>
              <a:ext uri="{FF2B5EF4-FFF2-40B4-BE49-F238E27FC236}">
                <a16:creationId xmlns:a16="http://schemas.microsoft.com/office/drawing/2014/main" id="{CD7D4418-7273-5642-A925-6CA0089E2058}"/>
              </a:ext>
            </a:extLst>
          </p:cNvPr>
          <p:cNvSpPr>
            <a:spLocks noGrp="1"/>
          </p:cNvSpPr>
          <p:nvPr>
            <p:ph type="body" idx="1"/>
          </p:nvPr>
        </p:nvSpPr>
        <p:spPr>
          <a:xfrm>
            <a:off x="4097250" y="1920884"/>
            <a:ext cx="9907479" cy="4078025"/>
          </a:xfrm>
        </p:spPr>
        <p:txBody>
          <a:bodyPr/>
          <a:lstStyle/>
          <a:p>
            <a:pPr marL="50800" indent="0">
              <a:buNone/>
            </a:pPr>
            <a:r>
              <a:rPr lang="en-US" sz="3600" b="1" dirty="0">
                <a:solidFill>
                  <a:schemeClr val="bg1"/>
                </a:solidFill>
              </a:rPr>
              <a:t>Health Leadership</a:t>
            </a:r>
          </a:p>
          <a:p>
            <a:pPr marL="50800" indent="0">
              <a:buNone/>
            </a:pPr>
            <a:endParaRPr lang="en-US" sz="3600" b="1" dirty="0">
              <a:solidFill>
                <a:srgbClr val="7030A0"/>
              </a:solidFill>
            </a:endParaRPr>
          </a:p>
          <a:p>
            <a:pPr marL="50800" indent="0">
              <a:buNone/>
            </a:pPr>
            <a:r>
              <a:rPr lang="en-US" sz="3600" b="1" dirty="0">
                <a:solidFill>
                  <a:schemeClr val="bg1"/>
                </a:solidFill>
              </a:rPr>
              <a:t>Española Valley</a:t>
            </a:r>
          </a:p>
          <a:p>
            <a:pPr marL="50800" indent="0">
              <a:buNone/>
            </a:pPr>
            <a:endParaRPr lang="en-US" sz="3600" b="1" dirty="0">
              <a:solidFill>
                <a:srgbClr val="7030A0"/>
              </a:solidFill>
            </a:endParaRPr>
          </a:p>
          <a:p>
            <a:pPr marL="50800" indent="0">
              <a:buNone/>
            </a:pPr>
            <a:r>
              <a:rPr lang="en-US" sz="3600" b="1" dirty="0" err="1">
                <a:solidFill>
                  <a:schemeClr val="bg1"/>
                </a:solidFill>
              </a:rPr>
              <a:t>Rocinante</a:t>
            </a:r>
            <a:endParaRPr lang="en-US" sz="3600" dirty="0">
              <a:solidFill>
                <a:schemeClr val="bg1"/>
              </a:solidFill>
            </a:endParaRPr>
          </a:p>
          <a:p>
            <a:pPr marL="50800" indent="0">
              <a:buNone/>
            </a:pPr>
            <a:endParaRPr lang="en-US" dirty="0"/>
          </a:p>
          <a:p>
            <a:pPr marL="50800" indent="0">
              <a:buNone/>
            </a:pPr>
            <a:endParaRPr lang="en-US" dirty="0"/>
          </a:p>
        </p:txBody>
      </p:sp>
    </p:spTree>
    <p:extLst>
      <p:ext uri="{BB962C8B-B14F-4D97-AF65-F5344CB8AC3E}">
        <p14:creationId xmlns:p14="http://schemas.microsoft.com/office/powerpoint/2010/main" val="1084582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180836-D786-0A47-89DD-D350BCA3C9AC}"/>
              </a:ext>
            </a:extLst>
          </p:cNvPr>
          <p:cNvPicPr>
            <a:picLocks noChangeAspect="1"/>
          </p:cNvPicPr>
          <p:nvPr/>
        </p:nvPicPr>
        <p:blipFill>
          <a:blip r:embed="rId2"/>
          <a:stretch>
            <a:fillRect/>
          </a:stretch>
        </p:blipFill>
        <p:spPr>
          <a:xfrm>
            <a:off x="0" y="0"/>
            <a:ext cx="12288048" cy="6380333"/>
          </a:xfrm>
          <a:prstGeom prst="rect">
            <a:avLst/>
          </a:prstGeom>
        </p:spPr>
      </p:pic>
      <p:sp>
        <p:nvSpPr>
          <p:cNvPr id="3" name="Text Placeholder 2">
            <a:extLst>
              <a:ext uri="{FF2B5EF4-FFF2-40B4-BE49-F238E27FC236}">
                <a16:creationId xmlns:a16="http://schemas.microsoft.com/office/drawing/2014/main" id="{CD7D4418-7273-5642-A925-6CA0089E2058}"/>
              </a:ext>
            </a:extLst>
          </p:cNvPr>
          <p:cNvSpPr>
            <a:spLocks noGrp="1"/>
          </p:cNvSpPr>
          <p:nvPr>
            <p:ph type="body" idx="1"/>
          </p:nvPr>
        </p:nvSpPr>
        <p:spPr>
          <a:xfrm>
            <a:off x="4350468" y="2205453"/>
            <a:ext cx="9907479" cy="4078025"/>
          </a:xfrm>
        </p:spPr>
        <p:txBody>
          <a:bodyPr/>
          <a:lstStyle/>
          <a:p>
            <a:pPr marL="50800" indent="0">
              <a:buNone/>
            </a:pPr>
            <a:r>
              <a:rPr lang="en-US" sz="3600" b="1" dirty="0" err="1">
                <a:solidFill>
                  <a:schemeClr val="bg1"/>
                </a:solidFill>
              </a:rPr>
              <a:t>Miyamura</a:t>
            </a:r>
            <a:endParaRPr lang="en-US" sz="3600" b="1" dirty="0">
              <a:solidFill>
                <a:schemeClr val="bg1"/>
              </a:solidFill>
            </a:endParaRPr>
          </a:p>
          <a:p>
            <a:pPr marL="50800" indent="0">
              <a:buNone/>
            </a:pPr>
            <a:endParaRPr lang="en-US" sz="3600" b="1" dirty="0">
              <a:solidFill>
                <a:srgbClr val="7030A0"/>
              </a:solidFill>
            </a:endParaRPr>
          </a:p>
          <a:p>
            <a:pPr marL="50800" indent="0">
              <a:buNone/>
            </a:pPr>
            <a:r>
              <a:rPr lang="en-US" sz="3600" b="1" dirty="0">
                <a:solidFill>
                  <a:schemeClr val="bg1"/>
                </a:solidFill>
              </a:rPr>
              <a:t>Las </a:t>
            </a:r>
            <a:r>
              <a:rPr lang="en-US" sz="3600" b="1" dirty="0" err="1">
                <a:solidFill>
                  <a:schemeClr val="bg1"/>
                </a:solidFill>
              </a:rPr>
              <a:t>Montañas</a:t>
            </a:r>
            <a:endParaRPr lang="en-US" sz="3600" b="1" dirty="0">
              <a:solidFill>
                <a:schemeClr val="bg1"/>
              </a:solidFill>
            </a:endParaRPr>
          </a:p>
          <a:p>
            <a:pPr marL="50800" indent="0">
              <a:buNone/>
            </a:pPr>
            <a:endParaRPr lang="en-US" b="1" dirty="0"/>
          </a:p>
          <a:p>
            <a:pPr marL="50800" indent="0">
              <a:buNone/>
            </a:pPr>
            <a:endParaRPr lang="en-US" dirty="0"/>
          </a:p>
          <a:p>
            <a:pPr marL="50800" indent="0">
              <a:buNone/>
            </a:pPr>
            <a:endParaRPr lang="en-US" dirty="0"/>
          </a:p>
          <a:p>
            <a:pPr marL="50800" indent="0">
              <a:buNone/>
            </a:pPr>
            <a:endParaRPr lang="en-US" dirty="0"/>
          </a:p>
        </p:txBody>
      </p:sp>
      <p:sp>
        <p:nvSpPr>
          <p:cNvPr id="6" name="Title 1">
            <a:extLst>
              <a:ext uri="{FF2B5EF4-FFF2-40B4-BE49-F238E27FC236}">
                <a16:creationId xmlns:a16="http://schemas.microsoft.com/office/drawing/2014/main" id="{D737C8E2-FC3A-CA46-8004-4AF1ECDA7304}"/>
              </a:ext>
            </a:extLst>
          </p:cNvPr>
          <p:cNvSpPr>
            <a:spLocks noGrp="1"/>
          </p:cNvSpPr>
          <p:nvPr>
            <p:ph type="title"/>
          </p:nvPr>
        </p:nvSpPr>
        <p:spPr>
          <a:xfrm>
            <a:off x="2756850" y="209677"/>
            <a:ext cx="6483096" cy="1325563"/>
          </a:xfrm>
        </p:spPr>
        <p:txBody>
          <a:bodyPr/>
          <a:lstStyle/>
          <a:p>
            <a:r>
              <a:rPr lang="en-US" sz="4800" dirty="0">
                <a:solidFill>
                  <a:srgbClr val="FFC000"/>
                </a:solidFill>
              </a:rPr>
              <a:t>Since last we </a:t>
            </a:r>
            <a:r>
              <a:rPr lang="en-US" sz="4800" dirty="0" smtClean="0">
                <a:solidFill>
                  <a:srgbClr val="FFC000"/>
                </a:solidFill>
              </a:rPr>
              <a:t>met…</a:t>
            </a:r>
            <a:br>
              <a:rPr lang="en-US" sz="4800" dirty="0" smtClean="0">
                <a:solidFill>
                  <a:srgbClr val="FFC000"/>
                </a:solidFill>
              </a:rPr>
            </a:br>
            <a:r>
              <a:rPr lang="en-US" sz="4800" dirty="0" smtClean="0">
                <a:solidFill>
                  <a:srgbClr val="FFC000"/>
                </a:solidFill>
              </a:rPr>
              <a:t>highlighting </a:t>
            </a:r>
            <a:r>
              <a:rPr lang="en-US" sz="4800" dirty="0">
                <a:solidFill>
                  <a:srgbClr val="FFC000"/>
                </a:solidFill>
              </a:rPr>
              <a:t>bright spots</a:t>
            </a:r>
          </a:p>
        </p:txBody>
      </p:sp>
    </p:spTree>
    <p:extLst>
      <p:ext uri="{BB962C8B-B14F-4D97-AF65-F5344CB8AC3E}">
        <p14:creationId xmlns:p14="http://schemas.microsoft.com/office/powerpoint/2010/main" val="1486784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F90D-1192-234D-BCC2-862372B4DA1B}"/>
              </a:ext>
            </a:extLst>
          </p:cNvPr>
          <p:cNvSpPr>
            <a:spLocks noGrp="1"/>
          </p:cNvSpPr>
          <p:nvPr>
            <p:ph type="title"/>
          </p:nvPr>
        </p:nvSpPr>
        <p:spPr/>
        <p:txBody>
          <a:bodyPr/>
          <a:lstStyle/>
          <a:p>
            <a:r>
              <a:rPr lang="en-US" dirty="0"/>
              <a:t>Maintaining our Momentum for Change</a:t>
            </a:r>
          </a:p>
        </p:txBody>
      </p:sp>
      <p:pic>
        <p:nvPicPr>
          <p:cNvPr id="4" name="Picture 3">
            <a:extLst>
              <a:ext uri="{FF2B5EF4-FFF2-40B4-BE49-F238E27FC236}">
                <a16:creationId xmlns:a16="http://schemas.microsoft.com/office/drawing/2014/main" id="{684AFA14-798D-9A4E-9EB4-796B2A41D145}"/>
              </a:ext>
            </a:extLst>
          </p:cNvPr>
          <p:cNvPicPr>
            <a:picLocks noChangeAspect="1"/>
          </p:cNvPicPr>
          <p:nvPr/>
        </p:nvPicPr>
        <p:blipFill>
          <a:blip r:embed="rId2"/>
          <a:stretch>
            <a:fillRect/>
          </a:stretch>
        </p:blipFill>
        <p:spPr>
          <a:xfrm>
            <a:off x="8558921" y="3125541"/>
            <a:ext cx="3363789" cy="1962443"/>
          </a:xfrm>
          <a:prstGeom prst="rect">
            <a:avLst/>
          </a:prstGeom>
        </p:spPr>
      </p:pic>
      <p:pic>
        <p:nvPicPr>
          <p:cNvPr id="5" name="Picture 4">
            <a:extLst>
              <a:ext uri="{FF2B5EF4-FFF2-40B4-BE49-F238E27FC236}">
                <a16:creationId xmlns:a16="http://schemas.microsoft.com/office/drawing/2014/main" id="{CF697E55-80A8-634C-BF4D-4B672975BB4D}"/>
              </a:ext>
            </a:extLst>
          </p:cNvPr>
          <p:cNvPicPr>
            <a:picLocks noChangeAspect="1"/>
          </p:cNvPicPr>
          <p:nvPr/>
        </p:nvPicPr>
        <p:blipFill>
          <a:blip r:embed="rId3"/>
          <a:stretch>
            <a:fillRect/>
          </a:stretch>
        </p:blipFill>
        <p:spPr>
          <a:xfrm>
            <a:off x="3963676" y="3125541"/>
            <a:ext cx="3782962" cy="2848708"/>
          </a:xfrm>
          <a:prstGeom prst="rect">
            <a:avLst/>
          </a:prstGeom>
        </p:spPr>
      </p:pic>
      <p:pic>
        <p:nvPicPr>
          <p:cNvPr id="6" name="Picture 5">
            <a:extLst>
              <a:ext uri="{FF2B5EF4-FFF2-40B4-BE49-F238E27FC236}">
                <a16:creationId xmlns:a16="http://schemas.microsoft.com/office/drawing/2014/main" id="{383C92A5-1DC0-8047-855E-9B915910B7FA}"/>
              </a:ext>
            </a:extLst>
          </p:cNvPr>
          <p:cNvPicPr>
            <a:picLocks noChangeAspect="1"/>
          </p:cNvPicPr>
          <p:nvPr/>
        </p:nvPicPr>
        <p:blipFill>
          <a:blip r:embed="rId4"/>
          <a:stretch>
            <a:fillRect/>
          </a:stretch>
        </p:blipFill>
        <p:spPr>
          <a:xfrm>
            <a:off x="390664" y="3125541"/>
            <a:ext cx="2512422" cy="2154362"/>
          </a:xfrm>
          <a:prstGeom prst="rect">
            <a:avLst/>
          </a:prstGeom>
        </p:spPr>
      </p:pic>
      <p:sp>
        <p:nvSpPr>
          <p:cNvPr id="3" name="Text Placeholder 2">
            <a:extLst>
              <a:ext uri="{FF2B5EF4-FFF2-40B4-BE49-F238E27FC236}">
                <a16:creationId xmlns:a16="http://schemas.microsoft.com/office/drawing/2014/main" id="{DAE6E369-19A8-9F43-8FB1-2D3DE7F8805A}"/>
              </a:ext>
            </a:extLst>
          </p:cNvPr>
          <p:cNvSpPr>
            <a:spLocks noGrp="1"/>
          </p:cNvSpPr>
          <p:nvPr>
            <p:ph type="body" idx="1"/>
          </p:nvPr>
        </p:nvSpPr>
        <p:spPr>
          <a:xfrm>
            <a:off x="2015231" y="1825626"/>
            <a:ext cx="9907479" cy="1178832"/>
          </a:xfrm>
        </p:spPr>
        <p:txBody>
          <a:bodyPr/>
          <a:lstStyle/>
          <a:p>
            <a:pPr marL="50800" indent="0">
              <a:buNone/>
            </a:pPr>
            <a:r>
              <a:rPr lang="en-US" dirty="0"/>
              <a:t>As we design for continuing to expand our common language and shared </a:t>
            </a:r>
            <a:r>
              <a:rPr lang="en-US" dirty="0" smtClean="0"/>
              <a:t>vision—consider </a:t>
            </a:r>
            <a:r>
              <a:rPr lang="en-US" dirty="0"/>
              <a:t>the following three methods as a team:</a:t>
            </a:r>
          </a:p>
        </p:txBody>
      </p:sp>
    </p:spTree>
    <p:extLst>
      <p:ext uri="{BB962C8B-B14F-4D97-AF65-F5344CB8AC3E}">
        <p14:creationId xmlns:p14="http://schemas.microsoft.com/office/powerpoint/2010/main" val="3820713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79780-DC70-B745-B7E6-631134933802}"/>
              </a:ext>
            </a:extLst>
          </p:cNvPr>
          <p:cNvSpPr>
            <a:spLocks noGrp="1"/>
          </p:cNvSpPr>
          <p:nvPr>
            <p:ph type="title"/>
          </p:nvPr>
        </p:nvSpPr>
        <p:spPr/>
        <p:txBody>
          <a:bodyPr/>
          <a:lstStyle/>
          <a:p>
            <a:r>
              <a:rPr lang="en-US" dirty="0"/>
              <a:t>Design Time</a:t>
            </a:r>
          </a:p>
        </p:txBody>
      </p:sp>
      <p:sp>
        <p:nvSpPr>
          <p:cNvPr id="3" name="Text Placeholder 2">
            <a:extLst>
              <a:ext uri="{FF2B5EF4-FFF2-40B4-BE49-F238E27FC236}">
                <a16:creationId xmlns:a16="http://schemas.microsoft.com/office/drawing/2014/main" id="{924CD3E5-6D7A-D24E-A976-28F500ED2356}"/>
              </a:ext>
            </a:extLst>
          </p:cNvPr>
          <p:cNvSpPr>
            <a:spLocks noGrp="1"/>
          </p:cNvSpPr>
          <p:nvPr>
            <p:ph type="body" idx="1"/>
          </p:nvPr>
        </p:nvSpPr>
        <p:spPr/>
        <p:txBody>
          <a:bodyPr/>
          <a:lstStyle/>
          <a:p>
            <a:pPr marL="50800" indent="0">
              <a:lnSpc>
                <a:spcPct val="110000"/>
              </a:lnSpc>
              <a:buNone/>
            </a:pPr>
            <a:r>
              <a:rPr lang="en-US" dirty="0"/>
              <a:t>Using one of the methods provided or a method of your </a:t>
            </a:r>
            <a:r>
              <a:rPr lang="en-US" dirty="0" smtClean="0"/>
              <a:t>own design </a:t>
            </a:r>
            <a:r>
              <a:rPr lang="en-US" dirty="0"/>
              <a:t>how you will move forward increasing common language for shared vision and  will and capacity of those in your community.</a:t>
            </a:r>
          </a:p>
          <a:p>
            <a:pPr marL="50800" indent="0">
              <a:buNone/>
            </a:pPr>
            <a:endParaRPr lang="en-US" dirty="0"/>
          </a:p>
          <a:p>
            <a:pPr marL="50800" indent="0">
              <a:buNone/>
            </a:pPr>
            <a:r>
              <a:rPr lang="en-US" dirty="0"/>
              <a:t>We will be sharing in a Gallery Walk across the cohort at _____</a:t>
            </a:r>
          </a:p>
        </p:txBody>
      </p:sp>
    </p:spTree>
    <p:extLst>
      <p:ext uri="{BB962C8B-B14F-4D97-AF65-F5344CB8AC3E}">
        <p14:creationId xmlns:p14="http://schemas.microsoft.com/office/powerpoint/2010/main" val="2010287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8CF2-0F2F-8F4B-B875-6BBD9FF8DB6D}"/>
              </a:ext>
            </a:extLst>
          </p:cNvPr>
          <p:cNvSpPr>
            <a:spLocks noGrp="1"/>
          </p:cNvSpPr>
          <p:nvPr>
            <p:ph type="ctrTitle"/>
          </p:nvPr>
        </p:nvSpPr>
        <p:spPr/>
        <p:txBody>
          <a:bodyPr/>
          <a:lstStyle/>
          <a:p>
            <a:r>
              <a:rPr lang="en-US" dirty="0"/>
              <a:t>Journey Mapping</a:t>
            </a:r>
          </a:p>
        </p:txBody>
      </p:sp>
    </p:spTree>
    <p:extLst>
      <p:ext uri="{BB962C8B-B14F-4D97-AF65-F5344CB8AC3E}">
        <p14:creationId xmlns:p14="http://schemas.microsoft.com/office/powerpoint/2010/main" val="3318266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ABBD4-A919-2041-ACDB-D01451BC63EA}"/>
              </a:ext>
            </a:extLst>
          </p:cNvPr>
          <p:cNvSpPr>
            <a:spLocks noGrp="1"/>
          </p:cNvSpPr>
          <p:nvPr>
            <p:ph type="title"/>
          </p:nvPr>
        </p:nvSpPr>
        <p:spPr/>
        <p:txBody>
          <a:bodyPr/>
          <a:lstStyle/>
          <a:p>
            <a:r>
              <a:rPr lang="en-US" dirty="0"/>
              <a:t>Where are we on our journey?</a:t>
            </a:r>
          </a:p>
        </p:txBody>
      </p:sp>
      <p:sp>
        <p:nvSpPr>
          <p:cNvPr id="3" name="Content Placeholder 2">
            <a:extLst>
              <a:ext uri="{FF2B5EF4-FFF2-40B4-BE49-F238E27FC236}">
                <a16:creationId xmlns:a16="http://schemas.microsoft.com/office/drawing/2014/main" id="{8558658C-C15B-0E4A-943F-AA046DA4A65F}"/>
              </a:ext>
            </a:extLst>
          </p:cNvPr>
          <p:cNvSpPr>
            <a:spLocks noGrp="1"/>
          </p:cNvSpPr>
          <p:nvPr>
            <p:ph idx="1"/>
          </p:nvPr>
        </p:nvSpPr>
        <p:spPr/>
        <p:txBody>
          <a:bodyPr>
            <a:normAutofit fontScale="92500" lnSpcReduction="20000"/>
          </a:bodyPr>
          <a:lstStyle/>
          <a:p>
            <a:pPr marL="401638" indent="-401638"/>
            <a:r>
              <a:rPr lang="en-US" dirty="0"/>
              <a:t>Create a visual map of your high school redesign journey.</a:t>
            </a:r>
          </a:p>
          <a:p>
            <a:pPr marL="401638" indent="-401638"/>
            <a:r>
              <a:rPr lang="en-US" dirty="0"/>
              <a:t>It will be a bit chronological.</a:t>
            </a:r>
          </a:p>
          <a:p>
            <a:pPr marL="401638" indent="-401638"/>
            <a:r>
              <a:rPr lang="en-US" dirty="0"/>
              <a:t>This may be something you will make visible back on your school campus.</a:t>
            </a:r>
          </a:p>
          <a:p>
            <a:pPr marL="401638" indent="-401638"/>
            <a:r>
              <a:rPr lang="en-US" dirty="0"/>
              <a:t>Name people who were involved (including those wo may have moved on)</a:t>
            </a:r>
          </a:p>
          <a:p>
            <a:pPr marL="401638" indent="-401638"/>
            <a:r>
              <a:rPr lang="en-US" dirty="0"/>
              <a:t>Represent key events including sources of inspiration!</a:t>
            </a:r>
          </a:p>
          <a:p>
            <a:pPr marL="401638" indent="-401638"/>
            <a:r>
              <a:rPr lang="en-US" dirty="0"/>
              <a:t>(Places you went to see an approach in place or get a new perspective)</a:t>
            </a:r>
          </a:p>
          <a:p>
            <a:pPr marL="401638" indent="-401638"/>
            <a:r>
              <a:rPr lang="en-US" dirty="0"/>
              <a:t>Key learnings about/with students, community, experts, peers.</a:t>
            </a:r>
          </a:p>
          <a:p>
            <a:pPr marL="401638" indent="-401638"/>
            <a:r>
              <a:rPr lang="en-US" dirty="0"/>
              <a:t>Highlight themes and insights.</a:t>
            </a:r>
          </a:p>
          <a:p>
            <a:pPr marL="0" indent="0">
              <a:buNone/>
            </a:pPr>
            <a:endParaRPr lang="en-US" dirty="0"/>
          </a:p>
        </p:txBody>
      </p:sp>
    </p:spTree>
    <p:extLst>
      <p:ext uri="{BB962C8B-B14F-4D97-AF65-F5344CB8AC3E}">
        <p14:creationId xmlns:p14="http://schemas.microsoft.com/office/powerpoint/2010/main" val="2413717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212F-5649-844E-9F28-37EBF18705F0}"/>
              </a:ext>
            </a:extLst>
          </p:cNvPr>
          <p:cNvSpPr>
            <a:spLocks noGrp="1"/>
          </p:cNvSpPr>
          <p:nvPr>
            <p:ph type="title"/>
          </p:nvPr>
        </p:nvSpPr>
        <p:spPr/>
        <p:txBody>
          <a:bodyPr/>
          <a:lstStyle/>
          <a:p>
            <a:r>
              <a:rPr lang="en-US" dirty="0"/>
              <a:t>Share and Debrief</a:t>
            </a:r>
          </a:p>
        </p:txBody>
      </p:sp>
      <p:sp>
        <p:nvSpPr>
          <p:cNvPr id="3" name="Content Placeholder 2">
            <a:extLst>
              <a:ext uri="{FF2B5EF4-FFF2-40B4-BE49-F238E27FC236}">
                <a16:creationId xmlns:a16="http://schemas.microsoft.com/office/drawing/2014/main" id="{1B288280-2AE1-F243-8E7D-2C9EFC687C8B}"/>
              </a:ext>
            </a:extLst>
          </p:cNvPr>
          <p:cNvSpPr>
            <a:spLocks noGrp="1"/>
          </p:cNvSpPr>
          <p:nvPr>
            <p:ph idx="1"/>
          </p:nvPr>
        </p:nvSpPr>
        <p:spPr/>
        <p:txBody>
          <a:bodyPr/>
          <a:lstStyle/>
          <a:p>
            <a:r>
              <a:rPr lang="en-US" dirty="0"/>
              <a:t>Were there any patterns or themes that supported connection to a greater common vision?</a:t>
            </a:r>
          </a:p>
          <a:p>
            <a:pPr marL="0" indent="0">
              <a:buNone/>
            </a:pPr>
            <a:endParaRPr lang="en-US" dirty="0"/>
          </a:p>
          <a:p>
            <a:r>
              <a:rPr lang="en-US" dirty="0"/>
              <a:t>During  the process note insights about where you have been, where you are now or where you are headed that may have surfaced?</a:t>
            </a:r>
          </a:p>
          <a:p>
            <a:pPr marL="0" indent="0">
              <a:buNone/>
            </a:pPr>
            <a:endParaRPr lang="en-US" dirty="0"/>
          </a:p>
          <a:p>
            <a:r>
              <a:rPr lang="en-US" dirty="0"/>
              <a:t>How might this illuminate places we might want/need to communicate findings to others?</a:t>
            </a:r>
          </a:p>
        </p:txBody>
      </p:sp>
    </p:spTree>
    <p:extLst>
      <p:ext uri="{BB962C8B-B14F-4D97-AF65-F5344CB8AC3E}">
        <p14:creationId xmlns:p14="http://schemas.microsoft.com/office/powerpoint/2010/main" val="304569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180836-D786-0A47-89DD-D350BCA3C9AC}"/>
              </a:ext>
            </a:extLst>
          </p:cNvPr>
          <p:cNvPicPr>
            <a:picLocks noChangeAspect="1"/>
          </p:cNvPicPr>
          <p:nvPr/>
        </p:nvPicPr>
        <p:blipFill>
          <a:blip r:embed="rId2"/>
          <a:stretch>
            <a:fillRect/>
          </a:stretch>
        </p:blipFill>
        <p:spPr>
          <a:xfrm>
            <a:off x="-156398" y="0"/>
            <a:ext cx="12504796" cy="6492875"/>
          </a:xfrm>
          <a:prstGeom prst="rect">
            <a:avLst/>
          </a:prstGeom>
        </p:spPr>
      </p:pic>
      <p:sp>
        <p:nvSpPr>
          <p:cNvPr id="3" name="Text Placeholder 2">
            <a:extLst>
              <a:ext uri="{FF2B5EF4-FFF2-40B4-BE49-F238E27FC236}">
                <a16:creationId xmlns:a16="http://schemas.microsoft.com/office/drawing/2014/main" id="{CD7D4418-7273-5642-A925-6CA0089E2058}"/>
              </a:ext>
            </a:extLst>
          </p:cNvPr>
          <p:cNvSpPr>
            <a:spLocks noGrp="1"/>
          </p:cNvSpPr>
          <p:nvPr>
            <p:ph type="body" idx="1"/>
          </p:nvPr>
        </p:nvSpPr>
        <p:spPr>
          <a:xfrm>
            <a:off x="4914267" y="1877130"/>
            <a:ext cx="3918837" cy="4078025"/>
          </a:xfrm>
        </p:spPr>
        <p:txBody>
          <a:bodyPr/>
          <a:lstStyle/>
          <a:p>
            <a:pPr marL="50800" indent="0">
              <a:buNone/>
            </a:pPr>
            <a:r>
              <a:rPr lang="en-US" sz="3600" dirty="0">
                <a:solidFill>
                  <a:schemeClr val="bg1"/>
                </a:solidFill>
              </a:rPr>
              <a:t>Belen</a:t>
            </a:r>
          </a:p>
          <a:p>
            <a:pPr marL="50800" indent="0">
              <a:buNone/>
            </a:pPr>
            <a:endParaRPr lang="en-US" sz="3600" dirty="0">
              <a:solidFill>
                <a:srgbClr val="7030A0"/>
              </a:solidFill>
            </a:endParaRPr>
          </a:p>
          <a:p>
            <a:pPr marL="50800" indent="0">
              <a:buNone/>
            </a:pPr>
            <a:r>
              <a:rPr lang="en-US" sz="3600" dirty="0">
                <a:solidFill>
                  <a:schemeClr val="bg1"/>
                </a:solidFill>
              </a:rPr>
              <a:t>Bernalillo</a:t>
            </a:r>
          </a:p>
          <a:p>
            <a:pPr marL="50800" indent="0">
              <a:buNone/>
            </a:pPr>
            <a:endParaRPr lang="en-US" sz="3600" dirty="0">
              <a:solidFill>
                <a:srgbClr val="7030A0"/>
              </a:solidFill>
            </a:endParaRPr>
          </a:p>
          <a:p>
            <a:pPr marL="50800" indent="0">
              <a:buNone/>
            </a:pPr>
            <a:r>
              <a:rPr lang="en-US" sz="3600" dirty="0">
                <a:solidFill>
                  <a:schemeClr val="bg1"/>
                </a:solidFill>
              </a:rPr>
              <a:t>Gilbert </a:t>
            </a:r>
            <a:r>
              <a:rPr lang="en-US" sz="3600" dirty="0" err="1">
                <a:solidFill>
                  <a:schemeClr val="bg1"/>
                </a:solidFill>
              </a:rPr>
              <a:t>Sena</a:t>
            </a:r>
            <a:endParaRPr lang="en-US" sz="3600" dirty="0">
              <a:solidFill>
                <a:schemeClr val="bg1"/>
              </a:solidFill>
            </a:endParaRPr>
          </a:p>
          <a:p>
            <a:pPr marL="50800" indent="0">
              <a:buNone/>
            </a:pPr>
            <a:endParaRPr lang="en-US" dirty="0"/>
          </a:p>
        </p:txBody>
      </p:sp>
      <p:sp>
        <p:nvSpPr>
          <p:cNvPr id="6" name="Title 1">
            <a:extLst>
              <a:ext uri="{FF2B5EF4-FFF2-40B4-BE49-F238E27FC236}">
                <a16:creationId xmlns:a16="http://schemas.microsoft.com/office/drawing/2014/main" id="{D737C8E2-FC3A-CA46-8004-4AF1ECDA7304}"/>
              </a:ext>
            </a:extLst>
          </p:cNvPr>
          <p:cNvSpPr txBox="1">
            <a:spLocks/>
          </p:cNvSpPr>
          <p:nvPr/>
        </p:nvSpPr>
        <p:spPr>
          <a:xfrm>
            <a:off x="2756850" y="209677"/>
            <a:ext cx="6483096"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5E94CA"/>
                </a:solidFill>
                <a:latin typeface="+mj-lt"/>
                <a:ea typeface="+mj-ea"/>
                <a:cs typeface="+mj-cs"/>
              </a:defRPr>
            </a:lvl1pPr>
          </a:lstStyle>
          <a:p>
            <a:r>
              <a:rPr lang="en-US" sz="4800" smtClean="0">
                <a:solidFill>
                  <a:srgbClr val="FFC000"/>
                </a:solidFill>
              </a:rPr>
              <a:t>Since last we met…</a:t>
            </a:r>
            <a:br>
              <a:rPr lang="en-US" sz="4800" smtClean="0">
                <a:solidFill>
                  <a:srgbClr val="FFC000"/>
                </a:solidFill>
              </a:rPr>
            </a:br>
            <a:r>
              <a:rPr lang="en-US" sz="4800" smtClean="0">
                <a:solidFill>
                  <a:srgbClr val="FFC000"/>
                </a:solidFill>
              </a:rPr>
              <a:t>highlighting bright spots</a:t>
            </a:r>
            <a:endParaRPr lang="en-US" sz="4800" dirty="0">
              <a:solidFill>
                <a:srgbClr val="FFC000"/>
              </a:solidFill>
            </a:endParaRPr>
          </a:p>
        </p:txBody>
      </p:sp>
    </p:spTree>
    <p:extLst>
      <p:ext uri="{BB962C8B-B14F-4D97-AF65-F5344CB8AC3E}">
        <p14:creationId xmlns:p14="http://schemas.microsoft.com/office/powerpoint/2010/main" val="1839905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25B2-A5ED-5C49-B849-72634E93720F}"/>
              </a:ext>
            </a:extLst>
          </p:cNvPr>
          <p:cNvSpPr>
            <a:spLocks noGrp="1"/>
          </p:cNvSpPr>
          <p:nvPr>
            <p:ph type="ctrTitle"/>
          </p:nvPr>
        </p:nvSpPr>
        <p:spPr/>
        <p:txBody>
          <a:bodyPr/>
          <a:lstStyle/>
          <a:p>
            <a:r>
              <a:rPr lang="en-US" dirty="0"/>
              <a:t>Global Best Practices Self Assessment</a:t>
            </a:r>
          </a:p>
        </p:txBody>
      </p:sp>
      <p:sp>
        <p:nvSpPr>
          <p:cNvPr id="3" name="Subtitle 2">
            <a:extLst>
              <a:ext uri="{FF2B5EF4-FFF2-40B4-BE49-F238E27FC236}">
                <a16:creationId xmlns:a16="http://schemas.microsoft.com/office/drawing/2014/main" id="{0FE6304E-CB66-CB40-9B19-9D5C5B243B56}"/>
              </a:ext>
            </a:extLst>
          </p:cNvPr>
          <p:cNvSpPr>
            <a:spLocks noGrp="1"/>
          </p:cNvSpPr>
          <p:nvPr>
            <p:ph type="subTitle" idx="1"/>
          </p:nvPr>
        </p:nvSpPr>
        <p:spPr/>
        <p:txBody>
          <a:bodyPr/>
          <a:lstStyle/>
          <a:p>
            <a:r>
              <a:rPr lang="en-US" dirty="0"/>
              <a:t>(one approach to see if we are moving in the desired direction)</a:t>
            </a:r>
          </a:p>
        </p:txBody>
      </p:sp>
    </p:spTree>
    <p:extLst>
      <p:ext uri="{BB962C8B-B14F-4D97-AF65-F5344CB8AC3E}">
        <p14:creationId xmlns:p14="http://schemas.microsoft.com/office/powerpoint/2010/main" val="3512460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18C9-E4B5-B24C-9F8D-A7E4B1724D57}"/>
              </a:ext>
            </a:extLst>
          </p:cNvPr>
          <p:cNvSpPr>
            <a:spLocks noGrp="1"/>
          </p:cNvSpPr>
          <p:nvPr>
            <p:ph type="title"/>
          </p:nvPr>
        </p:nvSpPr>
        <p:spPr/>
        <p:txBody>
          <a:bodyPr/>
          <a:lstStyle/>
          <a:p>
            <a:r>
              <a:rPr lang="en-US" dirty="0"/>
              <a:t>How will we know if our actions are aligning with our vision?</a:t>
            </a:r>
          </a:p>
        </p:txBody>
      </p:sp>
      <p:sp>
        <p:nvSpPr>
          <p:cNvPr id="3" name="Content Placeholder 2">
            <a:extLst>
              <a:ext uri="{FF2B5EF4-FFF2-40B4-BE49-F238E27FC236}">
                <a16:creationId xmlns:a16="http://schemas.microsoft.com/office/drawing/2014/main" id="{F8BFEEB0-7FD8-894E-8B66-F9E7BD859921}"/>
              </a:ext>
            </a:extLst>
          </p:cNvPr>
          <p:cNvSpPr>
            <a:spLocks noGrp="1"/>
          </p:cNvSpPr>
          <p:nvPr>
            <p:ph idx="1"/>
          </p:nvPr>
        </p:nvSpPr>
        <p:spPr/>
        <p:txBody>
          <a:bodyPr/>
          <a:lstStyle/>
          <a:p>
            <a:pPr>
              <a:spcAft>
                <a:spcPts val="1200"/>
              </a:spcAft>
            </a:pPr>
            <a:r>
              <a:rPr lang="en-US" dirty="0"/>
              <a:t>Using the Global Best Practices Self Assessment as one potential tool to monitor progress.</a:t>
            </a:r>
          </a:p>
          <a:p>
            <a:pPr>
              <a:spcAft>
                <a:spcPts val="1200"/>
              </a:spcAft>
            </a:pPr>
            <a:r>
              <a:rPr lang="en-US" dirty="0"/>
              <a:t>Our example we will work through together will be Teaching and Learning 1.2 Personalization and Relevance.</a:t>
            </a:r>
          </a:p>
        </p:txBody>
      </p:sp>
    </p:spTree>
    <p:extLst>
      <p:ext uri="{BB962C8B-B14F-4D97-AF65-F5344CB8AC3E}">
        <p14:creationId xmlns:p14="http://schemas.microsoft.com/office/powerpoint/2010/main" val="2445173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0A95B-01DB-A94C-8463-E3D7676FE296}"/>
              </a:ext>
            </a:extLst>
          </p:cNvPr>
          <p:cNvSpPr>
            <a:spLocks noGrp="1"/>
          </p:cNvSpPr>
          <p:nvPr>
            <p:ph type="title"/>
          </p:nvPr>
        </p:nvSpPr>
        <p:spPr>
          <a:xfrm>
            <a:off x="1888013" y="831914"/>
            <a:ext cx="9934113" cy="3090862"/>
          </a:xfrm>
        </p:spPr>
        <p:txBody>
          <a:bodyPr anchor="t" anchorCtr="0">
            <a:normAutofit fontScale="90000"/>
          </a:bodyPr>
          <a:lstStyle/>
          <a:p>
            <a:pPr>
              <a:lnSpc>
                <a:spcPct val="100000"/>
              </a:lnSpc>
            </a:pPr>
            <a:r>
              <a:rPr lang="en-US" dirty="0"/>
              <a:t>Step 1: Read the three performance level descriptions for Personalization and Relevance.</a:t>
            </a:r>
          </a:p>
        </p:txBody>
      </p:sp>
      <p:sp>
        <p:nvSpPr>
          <p:cNvPr id="3" name="Text Placeholder 2">
            <a:extLst>
              <a:ext uri="{FF2B5EF4-FFF2-40B4-BE49-F238E27FC236}">
                <a16:creationId xmlns:a16="http://schemas.microsoft.com/office/drawing/2014/main" id="{6AC95460-7935-0741-BFE7-291F9ED88684}"/>
              </a:ext>
            </a:extLst>
          </p:cNvPr>
          <p:cNvSpPr>
            <a:spLocks noGrp="1"/>
          </p:cNvSpPr>
          <p:nvPr>
            <p:ph type="body" idx="1"/>
          </p:nvPr>
        </p:nvSpPr>
        <p:spPr/>
        <p:txBody>
          <a:bodyPr/>
          <a:lstStyle/>
          <a:p>
            <a:r>
              <a:rPr lang="en-US" dirty="0">
                <a:solidFill>
                  <a:schemeClr val="tx1"/>
                </a:solidFill>
              </a:rPr>
              <a:t>Remember your school may closely resemble one of the three levels or it may be implementing elements of all three levels.</a:t>
            </a:r>
          </a:p>
        </p:txBody>
      </p:sp>
    </p:spTree>
    <p:extLst>
      <p:ext uri="{BB962C8B-B14F-4D97-AF65-F5344CB8AC3E}">
        <p14:creationId xmlns:p14="http://schemas.microsoft.com/office/powerpoint/2010/main" val="9308439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2BDD5D-0ABD-4E18-B064-66BC24C7B9B9}" vid="{78F9AFD0-DB94-488A-A903-04A6DD5E0B4D}"/>
    </a:ext>
  </a:extLst>
</a:theme>
</file>

<file path=ppt/theme/theme2.xml><?xml version="1.0" encoding="utf-8"?>
<a:theme xmlns:a="http://schemas.openxmlformats.org/drawingml/2006/main" name="CSHSC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540</Words>
  <Application>Microsoft Office PowerPoint</Application>
  <PresentationFormat>Widescreen</PresentationFormat>
  <Paragraphs>63</Paragraphs>
  <Slides>22</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Calibri Light</vt:lpstr>
      <vt:lpstr>1_Office Theme</vt:lpstr>
      <vt:lpstr>CSHSC Template</vt:lpstr>
      <vt:lpstr>New Mexico High School Redesign Teams  The Founders   Cross State High School Collaborative</vt:lpstr>
      <vt:lpstr>Since last we met… highlighting bright spots</vt:lpstr>
      <vt:lpstr>Journey Mapping</vt:lpstr>
      <vt:lpstr>Where are we on our journey?</vt:lpstr>
      <vt:lpstr>Share and Debrief</vt:lpstr>
      <vt:lpstr>PowerPoint Presentation</vt:lpstr>
      <vt:lpstr>Global Best Practices Self Assessment</vt:lpstr>
      <vt:lpstr>How will we know if our actions are aligning with our vision?</vt:lpstr>
      <vt:lpstr>Step 1: Read the three performance level descriptions for Personalization and Relevance.</vt:lpstr>
      <vt:lpstr>PowerPoint Presentation</vt:lpstr>
      <vt:lpstr>Step 2:  Review the performance strategies listed individually.</vt:lpstr>
      <vt:lpstr>PowerPoint Presentation</vt:lpstr>
      <vt:lpstr>Step 3:  Review the list of sample evidence.</vt:lpstr>
      <vt:lpstr>PowerPoint Presentation</vt:lpstr>
      <vt:lpstr>Step 4: Score your school.</vt:lpstr>
      <vt:lpstr>PowerPoint Presentation</vt:lpstr>
      <vt:lpstr>How might a similar process be useful to monitor growth?</vt:lpstr>
      <vt:lpstr>Select one area of focus from your 90 Day Plan that aligns to a component in the Global Best Practice Guide and complete the same process as team.</vt:lpstr>
      <vt:lpstr>PowerPoint Presentation</vt:lpstr>
      <vt:lpstr>Since last we met… highlighting bright spots</vt:lpstr>
      <vt:lpstr>Maintaining our Momentum for Change</vt:lpstr>
      <vt:lpstr>Design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Mexico High School Redesign Teams  The Founders   Cross State High School Collaborative</dc:title>
  <dc:creator>Linda Muskauski</dc:creator>
  <cp:lastModifiedBy>Gregg Howell</cp:lastModifiedBy>
  <cp:revision>18</cp:revision>
  <dcterms:created xsi:type="dcterms:W3CDTF">2019-09-07T14:24:01Z</dcterms:created>
  <dcterms:modified xsi:type="dcterms:W3CDTF">2019-09-16T12:57:49Z</dcterms:modified>
</cp:coreProperties>
</file>